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222" y="2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4681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58582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85577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8882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6309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442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D8BD707-D9CF-40AE-B4C6-C98DA3205C09}" type="datetimeFigureOut">
              <a:rPr lang="en-US" smtClean="0"/>
              <a:pPr/>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8629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D8BD707-D9CF-40AE-B4C6-C98DA3205C09}" type="datetimeFigureOut">
              <a:rPr lang="en-US" smtClean="0"/>
              <a:pPr/>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998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7010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7230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2320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3/26/2020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4017695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5745162"/>
          </a:xfrm>
          <a:ln>
            <a:solidFill>
              <a:srgbClr val="FF0000"/>
            </a:solidFill>
          </a:ln>
          <a:effectLst>
            <a:glow rad="101600">
              <a:schemeClr val="accent2">
                <a:satMod val="175000"/>
                <a:alpha val="40000"/>
              </a:schemeClr>
            </a:glow>
            <a:reflection blurRad="6350" stA="52000" endA="300" endPos="35000" dir="5400000" sy="-100000" algn="bl" rotWithShape="0"/>
          </a:effectLst>
        </p:spPr>
        <p:style>
          <a:lnRef idx="2">
            <a:schemeClr val="accent2"/>
          </a:lnRef>
          <a:fillRef idx="1">
            <a:schemeClr val="lt1"/>
          </a:fillRef>
          <a:effectRef idx="0">
            <a:schemeClr val="accent2"/>
          </a:effectRef>
          <a:fontRef idx="minor">
            <a:schemeClr val="dk1"/>
          </a:fontRef>
        </p:style>
        <p:txBody>
          <a:bodyPr>
            <a:normAutofit/>
          </a:bodyPr>
          <a:lstStyle/>
          <a:p>
            <a:r>
              <a:rPr lang="ar-EG" sz="5400" b="1" dirty="0" smtClean="0">
                <a:solidFill>
                  <a:srgbClr val="7030A0"/>
                </a:solidFill>
              </a:rPr>
              <a:t>تعليم وتعلم الدراسات الإجتماعيه للمعاقين بصريا </a:t>
            </a:r>
            <a:endParaRPr lang="ar-EG" sz="5400" b="1" dirty="0">
              <a:solidFill>
                <a:srgbClr val="7030A0"/>
              </a:solidFill>
            </a:endParaRPr>
          </a:p>
        </p:txBody>
      </p:sp>
    </p:spTree>
    <p:extLst>
      <p:ext uri="{BB962C8B-B14F-4D97-AF65-F5344CB8AC3E}">
        <p14:creationId xmlns:p14="http://schemas.microsoft.com/office/powerpoint/2010/main" val="652247698"/>
      </p:ext>
    </p:extLst>
  </p:cSld>
  <p:clrMapOvr>
    <a:masterClrMapping/>
  </p:clrMapOvr>
  <mc:AlternateContent xmlns:mc="http://schemas.openxmlformats.org/markup-compatibility/2006" xmlns:p14="http://schemas.microsoft.com/office/powerpoint/2010/main">
    <mc:Choice Requires="p14">
      <p:transition p14:dur="100">
        <p:cut/>
        <p:sndAc>
          <p:stSnd>
            <p:snd r:embed="rId2" name="cashreg.wav"/>
          </p:stSnd>
        </p:sndAc>
      </p:transition>
    </mc:Choice>
    <mc:Fallback xmlns="">
      <p:transition>
        <p:cut/>
        <p:sndAc>
          <p:stSnd>
            <p:snd r:embed="rId3" name="cashreg.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143000"/>
            <a:ext cx="7086600" cy="5693866"/>
          </a:xfrm>
          <a:prstGeom prst="rect">
            <a:avLst/>
          </a:prstGeom>
          <a:noFill/>
        </p:spPr>
        <p:txBody>
          <a:bodyPr wrap="square" rtlCol="1">
            <a:spAutoFit/>
          </a:bodyPr>
          <a:lstStyle/>
          <a:p>
            <a:pPr algn="r"/>
            <a:r>
              <a:rPr lang="ar-EG" sz="2800" b="1" dirty="0" smtClean="0">
                <a:solidFill>
                  <a:srgbClr val="FFC000"/>
                </a:solidFill>
              </a:rPr>
              <a:t>أن فقد البصر يعوق الفرد فى ثلاث جوانب أساسيه هى :-</a:t>
            </a:r>
            <a:r>
              <a:rPr lang="ar-EG" sz="2800" b="1" dirty="0" smtClean="0">
                <a:solidFill>
                  <a:srgbClr val="92D050"/>
                </a:solidFill>
              </a:rPr>
              <a:t>المفاهيم وتنوعها وبنا ئها</a:t>
            </a:r>
          </a:p>
          <a:p>
            <a:pPr algn="r"/>
            <a:r>
              <a:rPr lang="ar-EG" sz="2800" b="1" dirty="0" smtClean="0">
                <a:solidFill>
                  <a:srgbClr val="92D050"/>
                </a:solidFill>
              </a:rPr>
              <a:t>التنقل والحركه </a:t>
            </a:r>
          </a:p>
          <a:p>
            <a:pPr algn="r"/>
            <a:r>
              <a:rPr lang="ar-EG" sz="2800" b="1" dirty="0" smtClean="0">
                <a:solidFill>
                  <a:srgbClr val="92D050"/>
                </a:solidFill>
              </a:rPr>
              <a:t>السيطره على الوسط المحيط </a:t>
            </a:r>
          </a:p>
          <a:p>
            <a:pPr algn="r"/>
            <a:r>
              <a:rPr lang="ar-EG" sz="2800" b="1" dirty="0" smtClean="0">
                <a:solidFill>
                  <a:srgbClr val="FFC000"/>
                </a:solidFill>
              </a:rPr>
              <a:t>ولكى يكون الطفل مفاهيمه عن العالم المحيط به , فإنه يعتمد الى حد كبير على تجاربه وخبراته المكتسبه عن طريق حاسه اللمس وحاسه السمع والحركه , ويجب إتاحه الفرص من خلال الأنشطه المتعدده لاستخدام هذه الحواس .</a:t>
            </a:r>
          </a:p>
          <a:p>
            <a:pPr algn="r"/>
            <a:r>
              <a:rPr lang="ar-EG" sz="2800" b="1" dirty="0" smtClean="0">
                <a:solidFill>
                  <a:srgbClr val="FFC000"/>
                </a:solidFill>
              </a:rPr>
              <a:t>للمعلم دور مهم فى توجيه الطالب ومساعدته على المشاركه الإيجابيه وذلك بالتنوع فى الأنشطه المقدمه له  وفى الأمثله </a:t>
            </a:r>
          </a:p>
          <a:p>
            <a:pPr algn="r"/>
            <a:r>
              <a:rPr lang="ar-EG" sz="2800" b="1" dirty="0" smtClean="0">
                <a:solidFill>
                  <a:srgbClr val="FFC000"/>
                </a:solidFill>
              </a:rPr>
              <a:t>واستخدام الوسائل والمعينات التكنولوجيه الحديثه  التى تسهم  فى تقريب الواقع للطالب وتشجعه على التوافق  وحل مشكلاته  ، كذلك  تسهم فى الحصول على المفاهيم .</a:t>
            </a:r>
            <a:endParaRPr lang="ar-EG" sz="2800" b="1" dirty="0">
              <a:solidFill>
                <a:srgbClr val="FFC000"/>
              </a:solidFill>
            </a:endParaRPr>
          </a:p>
        </p:txBody>
      </p:sp>
    </p:spTree>
    <p:extLst>
      <p:ext uri="{BB962C8B-B14F-4D97-AF65-F5344CB8AC3E}">
        <p14:creationId xmlns:p14="http://schemas.microsoft.com/office/powerpoint/2010/main" val="165971358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sz="7300" dirty="0" smtClean="0">
                <a:solidFill>
                  <a:srgbClr val="7030A0"/>
                </a:solidFill>
              </a:rPr>
              <a:t>مقدمه </a:t>
            </a:r>
            <a:endParaRPr lang="ar-EG" dirty="0">
              <a:solidFill>
                <a:srgbClr val="7030A0"/>
              </a:solidFill>
            </a:endParaRPr>
          </a:p>
        </p:txBody>
      </p:sp>
      <p:sp>
        <p:nvSpPr>
          <p:cNvPr id="3" name="Content Placeholder 2"/>
          <p:cNvSpPr>
            <a:spLocks noGrp="1"/>
          </p:cNvSpPr>
          <p:nvPr>
            <p:ph idx="1"/>
          </p:nvPr>
        </p:nvSpPr>
        <p:spPr/>
        <p:txBody>
          <a:bodyPr>
            <a:normAutofit fontScale="47500" lnSpcReduction="20000"/>
          </a:bodyPr>
          <a:lstStyle/>
          <a:p>
            <a:pPr marL="0" indent="0" algn="r">
              <a:buNone/>
            </a:pPr>
            <a:r>
              <a:rPr lang="ar-EG" sz="5900" b="1" dirty="0" smtClean="0">
                <a:solidFill>
                  <a:srgbClr val="FF0000"/>
                </a:solidFill>
              </a:rPr>
              <a:t>هل كل التلاميذ المعاقين بصريا يكون فاقدين للبصر بشكل كلى؟</a:t>
            </a:r>
          </a:p>
          <a:p>
            <a:pPr marL="0" indent="0" algn="r">
              <a:buNone/>
            </a:pPr>
            <a:r>
              <a:rPr lang="ar-EG" sz="5100" b="1" dirty="0" smtClean="0"/>
              <a:t> لا ،</a:t>
            </a:r>
            <a:r>
              <a:rPr lang="ar-EG" sz="4400" b="1" dirty="0" smtClean="0"/>
              <a:t>التلميذ الذى يعد كفيفا من الناحيه القانونيه ليس بالضرورى أن يكون فاقد البصر كليا ، فمن الممكن أن يتمتع الطفل الكفيف ببقيه من الإبصار تكفى فى كثيرمن الحالات لأن يعتمد على نفسه نوعا ما فى العديد من المواقف التعليميه أو الإجتماعيه أو المهنيه ، لذلك لابد أن </a:t>
            </a:r>
            <a:r>
              <a:rPr lang="en-US" sz="4400" b="1" dirty="0" smtClean="0"/>
              <a:t> </a:t>
            </a:r>
            <a:r>
              <a:rPr lang="ar-EG" sz="4400" b="1" dirty="0" smtClean="0"/>
              <a:t>ندرك البقيه الباقيه من البصر عند الطالب ونعمل على أستغلاله بشكل صحيح مما تساهم فى جعله فرد عادى يشارك فى الحياه بشكل إيجابى ومن الطبيعى أن يشعر الطالب الكفيف أنه فى حاجه الى ابتكار العديد من الأساليب التى تخفف من العراقيل التى تواجه وبمرور الوقت تطورت هذه الأساليب التى ساعدت فى تخفيف الم الاعاقه عن الكفيف ،إذا كان هناك فروق فرديه بين الطلاب العاديين فهناك فروق فرديه بين المكفوفين أيضا لذلك لابد من مراعاه ذلك باستخدام الأساليب الوسائل المناسبه لكل معاق بصريا ولابد من التأكيد على أن الطالب المكفوف لابد أن يعامل نفس معامله الطالب العادى لان الزياده فى حسن المعامله يجعل الطالب يشعر بالعجز وأيضا عدم المعامله الحسنه مثل باقى الطلاب يجعله يشعر بأنه بالإعاقه لذلك لابد من عدم التعامل مع الطالب المكفوف على أنه مكفوف بل التعامل معها على أنه طالب عادى ولكن لابد من مراعاه الإعاقه التى يعنى منها وذلك بأستخدام الطرق والوسائل المناسبه لحجم الإعاقه التى تعمل على تنميه وتطوير وتدريب حواسه المتبقيه كالسمع واللمس والشم والتذوق .  </a:t>
            </a:r>
            <a:endParaRPr lang="ar-EG" sz="4400" b="1" dirty="0"/>
          </a:p>
        </p:txBody>
      </p:sp>
    </p:spTree>
    <p:extLst>
      <p:ext uri="{BB962C8B-B14F-4D97-AF65-F5344CB8AC3E}">
        <p14:creationId xmlns:p14="http://schemas.microsoft.com/office/powerpoint/2010/main" val="3725566998"/>
      </p:ext>
    </p:extLst>
  </p:cSld>
  <p:clrMapOvr>
    <a:masterClrMapping/>
  </p:clrMapOvr>
  <p:transition spd="slow">
    <p:push dir="u"/>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grpId="0" nodeType="clickEffect">
                                  <p:stCondLst>
                                    <p:cond delay="0"/>
                                  </p:stCondLst>
                                  <p:iterate type="lt">
                                    <p:tmPct val="4000"/>
                                  </p:iterate>
                                  <p:childTnLst>
                                    <p:set>
                                      <p:cBhvr override="childStyle">
                                        <p:cTn id="12" dur="500" fill="hold"/>
                                        <p:tgtEl>
                                          <p:spTgt spid="3">
                                            <p:txEl>
                                              <p:pRg st="1" end="1"/>
                                            </p:txEl>
                                          </p:spTgt>
                                        </p:tgtEl>
                                        <p:attrNameLst>
                                          <p:attrName>style.color</p:attrName>
                                        </p:attrNameLst>
                                      </p:cBhvr>
                                      <p:to>
                                        <p:clrVal>
                                          <a:schemeClr val="accent2"/>
                                        </p:clrVal>
                                      </p:to>
                                    </p:set>
                                    <p:set>
                                      <p:cBhvr>
                                        <p:cTn id="13" dur="500" fill="hold"/>
                                        <p:tgtEl>
                                          <p:spTgt spid="3">
                                            <p:txEl>
                                              <p:pRg st="1" end="1"/>
                                            </p:txEl>
                                          </p:spTgt>
                                        </p:tgtEl>
                                        <p:attrNameLst>
                                          <p:attrName>fillcolor</p:attrName>
                                        </p:attrNameLst>
                                      </p:cBhvr>
                                      <p:to>
                                        <p:clrVal>
                                          <a:schemeClr val="accent2"/>
                                        </p:clrVal>
                                      </p:to>
                                    </p:set>
                                    <p:set>
                                      <p:cBhvr>
                                        <p:cTn id="14"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3600" u="sng" dirty="0" smtClean="0">
                <a:solidFill>
                  <a:srgbClr val="FF0000"/>
                </a:solidFill>
                <a:effectLst>
                  <a:outerShdw blurRad="38100" dist="38100" dir="2700000" algn="tl">
                    <a:srgbClr val="000000">
                      <a:alpha val="43137"/>
                    </a:srgbClr>
                  </a:outerShdw>
                </a:effectLst>
              </a:rPr>
              <a:t>هل مقدار حاسه اللمس والشم والتذوق والسمع عند التلميذ المكفوف هى نفسها التى عند التلميذ العادى ؟</a:t>
            </a:r>
            <a:endParaRPr lang="ar-EG" sz="3600"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chemeClr val="accent6">
              <a:lumMod val="40000"/>
              <a:lumOff val="60000"/>
            </a:schemeClr>
          </a:solidFill>
          <a:ln>
            <a:solidFill>
              <a:srgbClr val="FF0000"/>
            </a:solidFill>
          </a:ln>
        </p:spPr>
        <p:txBody>
          <a:bodyPr>
            <a:normAutofit fontScale="55000" lnSpcReduction="20000"/>
          </a:bodyPr>
          <a:lstStyle/>
          <a:p>
            <a:pPr marL="0" indent="0" algn="r">
              <a:buNone/>
            </a:pPr>
            <a:r>
              <a:rPr lang="ar-EG" sz="4500" b="1" dirty="0" smtClean="0">
                <a:solidFill>
                  <a:srgbClr val="0070C0"/>
                </a:solidFill>
              </a:rPr>
              <a:t>لا , لان من المتفق عليه تربويا أن لحواس الطفل المعاق بصريا دور هام فى حياته الخاصه والعامه وفى كافه مايصدر عنه من سلوكيات وذلك لإن حواسه تلك تعد بمثابه أدوات اتصال بينه وبين بيئته  ،حيث يحصل عن طريقها على المعارف والخبرات والمعلومات ومن ثم يهيىء حياته وظروفه بناء على إمكانات تلك الحواس وقدرتها على الوصول إلى كل مايريدالحصول عليه حيث تقوم بوظيفتها الأساسيه كحاسه من حواس إضافه إلى وظيفه الإبصار المفقوده , وعلى وجه التحديد والعموم فإن اتصال الفرد بييئته يعتمد فى الأساس على طبيعه تكوين جهازه العصبى والذى يجعله دائما على اتصال مستمر بكل ماهو حوله نتيجه وجود حاله من عدم التوازن الناشىء عن الحاجات التى يجب إشباعها والمؤثرات الخارجيه فى بيئه الفرد ممايترتب عليه اتجاه الحواس الى عوامل الإثاره خارج الجسم للحصول على مدخلات حسيه مرضيه تتوافق مع حاجات الفرد لتعود اليه حاله التوازن والرضا</a:t>
            </a:r>
            <a:endParaRPr lang="ar-EG" sz="4100" dirty="0">
              <a:solidFill>
                <a:srgbClr val="0070C0"/>
              </a:solidFill>
            </a:endParaRPr>
          </a:p>
        </p:txBody>
      </p:sp>
    </p:spTree>
    <p:extLst>
      <p:ext uri="{BB962C8B-B14F-4D97-AF65-F5344CB8AC3E}">
        <p14:creationId xmlns:p14="http://schemas.microsoft.com/office/powerpoint/2010/main" val="4124106363"/>
      </p:ext>
    </p:extLst>
  </p:cSld>
  <p:clrMapOvr>
    <a:masterClrMapping/>
  </p:clrMapOvr>
  <p:transition spd="slow" advTm="22000">
    <p:wip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82341"/>
            <a:ext cx="8686800" cy="4832092"/>
          </a:xfrm>
          <a:prstGeom prst="rect">
            <a:avLst/>
          </a:prstGeom>
        </p:spPr>
        <p:txBody>
          <a:bodyPr wrap="square">
            <a:spAutoFit/>
          </a:bodyPr>
          <a:lstStyle/>
          <a:p>
            <a:r>
              <a:rPr lang="ar-EG" sz="2800" b="1" i="1" dirty="0"/>
              <a:t>وقد أجرت نجلاء يوسف حواس دراسه تناولت </a:t>
            </a:r>
            <a:r>
              <a:rPr lang="ar-EG" sz="2800" b="1" i="1" dirty="0">
                <a:solidFill>
                  <a:srgbClr val="FF0000"/>
                </a:solidFill>
              </a:rPr>
              <a:t>«معوقات أستخدام التقنيات التعليميه فى تدريس القراءه والكتابه للمعاقين بصريا منطقه تبوك «</a:t>
            </a:r>
          </a:p>
          <a:p>
            <a:r>
              <a:rPr lang="ar-EG" sz="2800" b="1" i="1" dirty="0"/>
              <a:t>تناولت هذه الدراسه تلك المعوقات من جوانب متعدده وذلك لاهميه عمل برامج علاجيه لتنميه وتدريب الحواس الأخرى لدى  المعاق بصريا بطريقه متواصله ومستمره بشكل وظيفى فعلى سبيل المثال يمكن تخطيط برنامج سمعى لتنميه حاسه السمع لدى الطفل المعاق من بصريا يتضمن إدراك الأصوات وتحليلها ثم التنظيم الصحيح للمعلومات السمعيه التى تم الحصول عليها ، وكذلك فهم اللغه وما تحويه من من أفكار ومفاهيم وغيرها كتنميه مهارة تحديد طبيعه الصوت وتمييزها وتحديد أتجاهه وكذلك المسافه التى يصدر من خلاله الصوت وهكذا مع باقى الحواس الأخرى كاللمس والسمع </a:t>
            </a:r>
            <a:r>
              <a:rPr lang="ar-EG" sz="2800" b="1" dirty="0"/>
              <a:t>والتذوق</a:t>
            </a:r>
          </a:p>
        </p:txBody>
      </p:sp>
    </p:spTree>
    <p:extLst>
      <p:ext uri="{BB962C8B-B14F-4D97-AF65-F5344CB8AC3E}">
        <p14:creationId xmlns:p14="http://schemas.microsoft.com/office/powerpoint/2010/main" val="1695294047"/>
      </p:ext>
    </p:extLst>
  </p:cSld>
  <p:clrMapOvr>
    <a:masterClrMapping/>
  </p:clrMapOvr>
  <p:transition spd="slow">
    <p:wip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81000"/>
            <a:ext cx="8763000" cy="5447645"/>
          </a:xfrm>
          <a:prstGeom prst="rect">
            <a:avLst/>
          </a:prstGeom>
          <a:noFill/>
        </p:spPr>
        <p:txBody>
          <a:bodyPr wrap="square" rtlCol="1">
            <a:spAutoFit/>
          </a:bodyPr>
          <a:lstStyle/>
          <a:p>
            <a:pPr algn="r"/>
            <a:r>
              <a:rPr lang="ar-EG" sz="2000" b="1" i="1" dirty="0" smtClean="0">
                <a:solidFill>
                  <a:srgbClr val="C00000"/>
                </a:solidFill>
                <a:effectLst>
                  <a:outerShdw blurRad="38100" dist="38100" dir="2700000" algn="tl">
                    <a:srgbClr val="000000">
                      <a:alpha val="43137"/>
                    </a:srgbClr>
                  </a:outerShdw>
                </a:effectLst>
              </a:rPr>
              <a:t>أولا : تنمية حاسه اللمس لدي الطفل الكفيف:-</a:t>
            </a:r>
          </a:p>
          <a:p>
            <a:pPr algn="r"/>
            <a:r>
              <a:rPr lang="ar-EG" sz="3600" b="1" i="1" dirty="0" smtClean="0"/>
              <a:t> *</a:t>
            </a:r>
            <a:r>
              <a:rPr lang="ar-EG" sz="2000" b="1" i="1" dirty="0" smtClean="0">
                <a:solidFill>
                  <a:srgbClr val="00B0F0"/>
                </a:solidFill>
                <a:effectLst>
                  <a:outerShdw blurRad="38100" dist="38100" dir="2700000" algn="tl">
                    <a:srgbClr val="000000">
                      <a:alpha val="43137"/>
                    </a:srgbClr>
                  </a:outerShdw>
                </a:effectLst>
              </a:rPr>
              <a:t>تأتي حاسة اللمس في الأهمية بالنسبة للكفيف بعد حاسة السمع ولو أن كل منهما تكمل الآخري الا أنه يعنمد عليها اعتمادا كليا عندما تتقطع الأصوات أو لا تتوفر لديه بالقدر الذي يمكنه من الحصول علي المعلومات الهامة والضروريه وهذا لايعني أن الحواس المتبقية لدي الكفيف ذات أهمية والأخري ليست كذلك وأنما الأهمية تكون مشتركة لأنه يقوم بتوظيف معظم تلك الحواس في آن واحد لتتم عملية الترابط بين العلاقات والوصول الي مايريد وأصبحت تنمية حاسة اللمس لدي المكفوف ذات أهمية كبيرة , وتعتبر حاسة اللمس بالنسبة للكفيف الوسيط الذي يمكنه من تذوق الشعور بجمال العالم الخارجي وكما أنها مصدر من مصادر اكتساب الخبرات , وان حاسة اللمس يمكنها الاستجابة للعديد من المثيرات الميكانيكية والحرارية والكهربائية والكيميائية اذا أن المستقبلات الجلدية مهيئة لاستقبال المثيرات المتنوعه </a:t>
            </a:r>
            <a:endParaRPr lang="en-US" sz="2000" b="1" i="1" dirty="0" smtClean="0">
              <a:solidFill>
                <a:srgbClr val="00B0F0"/>
              </a:solidFill>
              <a:effectLst>
                <a:outerShdw blurRad="38100" dist="38100" dir="2700000" algn="tl">
                  <a:srgbClr val="000000">
                    <a:alpha val="43137"/>
                  </a:srgbClr>
                </a:outerShdw>
              </a:effectLst>
            </a:endParaRPr>
          </a:p>
          <a:p>
            <a:pPr algn="r"/>
            <a:r>
              <a:rPr lang="en-US" sz="2000" b="1" i="1" dirty="0" smtClean="0">
                <a:solidFill>
                  <a:srgbClr val="00B0F0"/>
                </a:solidFill>
                <a:effectLst>
                  <a:outerShdw blurRad="38100" dist="38100" dir="2700000" algn="tl">
                    <a:srgbClr val="000000">
                      <a:alpha val="43137"/>
                    </a:srgbClr>
                  </a:outerShdw>
                </a:effectLst>
              </a:rPr>
              <a:t>         </a:t>
            </a:r>
            <a:r>
              <a:rPr lang="ar-EG" sz="2000" b="1" i="1" dirty="0" smtClean="0">
                <a:solidFill>
                  <a:srgbClr val="00B0F0"/>
                </a:solidFill>
                <a:effectLst>
                  <a:outerShdw blurRad="38100" dist="38100" dir="2700000" algn="tl">
                    <a:srgbClr val="000000">
                      <a:alpha val="43137"/>
                    </a:srgbClr>
                  </a:outerShdw>
                </a:effectLst>
              </a:rPr>
              <a:t>لاعطاء حقائق عن البيئة .</a:t>
            </a:r>
          </a:p>
          <a:p>
            <a:pPr algn="r"/>
            <a:endParaRPr lang="en-US" b="1" i="1" dirty="0" smtClean="0"/>
          </a:p>
          <a:p>
            <a:pPr algn="r"/>
            <a:r>
              <a:rPr lang="ar-EG" sz="3600" b="1" i="1" dirty="0" smtClean="0"/>
              <a:t>*</a:t>
            </a:r>
            <a:r>
              <a:rPr lang="ar-EG" sz="2000" b="1" i="1" dirty="0" smtClean="0">
                <a:solidFill>
                  <a:srgbClr val="FF0000"/>
                </a:solidFill>
                <a:effectLst>
                  <a:outerShdw blurRad="38100" dist="38100" dir="2700000" algn="tl">
                    <a:srgbClr val="000000">
                      <a:alpha val="43137"/>
                    </a:srgbClr>
                  </a:outerShdw>
                </a:effectLst>
              </a:rPr>
              <a:t>ولقد أدركت بعض المجتمعات المتقدمة أهمية حاسة اللمس بالنسبة للكفيف واستحدثت نوعا من التدريب اللمسي اطلقت</a:t>
            </a:r>
          </a:p>
          <a:p>
            <a:pPr algn="r"/>
            <a:r>
              <a:rPr lang="ar-EG" sz="2000" b="1" i="1" dirty="0" smtClean="0">
                <a:solidFill>
                  <a:srgbClr val="FF0000"/>
                </a:solidFill>
                <a:effectLst>
                  <a:outerShdw blurRad="38100" dist="38100" dir="2700000" algn="tl">
                    <a:srgbClr val="000000">
                      <a:alpha val="43137"/>
                    </a:srgbClr>
                  </a:outerShdw>
                </a:effectLst>
              </a:rPr>
              <a:t>علية (التربية اللمسية ) كما أنتجت العديد من البرامج التكنولوجية والحواسيب التي تتفق مع حاسة اللمس أو التعليم باللمس لتزويد المكفوفين بالمعلومات والخبرات مثل :-</a:t>
            </a:r>
            <a:r>
              <a:rPr lang="ar-EG" b="1" i="1" dirty="0" smtClean="0"/>
              <a:t> </a:t>
            </a:r>
          </a:p>
          <a:p>
            <a:pPr algn="r"/>
            <a:r>
              <a:rPr lang="ar-EG" sz="2000" b="1" i="1" dirty="0" smtClean="0">
                <a:solidFill>
                  <a:schemeClr val="accent5">
                    <a:lumMod val="60000"/>
                    <a:lumOff val="40000"/>
                  </a:schemeClr>
                </a:solidFill>
                <a:effectLst>
                  <a:outerShdw blurRad="38100" dist="38100" dir="2700000" algn="tl">
                    <a:srgbClr val="000000">
                      <a:alpha val="43137"/>
                    </a:srgbClr>
                  </a:outerShdw>
                </a:effectLst>
              </a:rPr>
              <a:t>متاحف ومعارض يراعي فيها طبيعه الحركة للمكفوفين .</a:t>
            </a:r>
            <a:r>
              <a:rPr lang="ar-EG" b="1" i="1" dirty="0" smtClean="0"/>
              <a:t> </a:t>
            </a:r>
            <a:endParaRPr lang="ar-EG" b="1" i="1" dirty="0"/>
          </a:p>
        </p:txBody>
      </p:sp>
    </p:spTree>
    <p:extLst>
      <p:ext uri="{BB962C8B-B14F-4D97-AF65-F5344CB8AC3E}">
        <p14:creationId xmlns:p14="http://schemas.microsoft.com/office/powerpoint/2010/main" val="1597690596"/>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839200" cy="5601533"/>
          </a:xfrm>
          <a:prstGeom prst="rect">
            <a:avLst/>
          </a:prstGeom>
          <a:noFill/>
        </p:spPr>
        <p:txBody>
          <a:bodyPr wrap="square" rtlCol="1">
            <a:spAutoFit/>
          </a:bodyPr>
          <a:lstStyle/>
          <a:p>
            <a:pPr algn="r"/>
            <a:r>
              <a:rPr lang="ar-EG" sz="2800" b="1" i="1" dirty="0" smtClean="0">
                <a:solidFill>
                  <a:schemeClr val="accent1">
                    <a:lumMod val="75000"/>
                  </a:schemeClr>
                </a:solidFill>
                <a:effectLst>
                  <a:outerShdw blurRad="38100" dist="38100" dir="2700000" algn="tl">
                    <a:srgbClr val="000000">
                      <a:alpha val="43137"/>
                    </a:srgbClr>
                  </a:outerShdw>
                </a:effectLst>
              </a:rPr>
              <a:t>ما المقصود بالإدراك الحسي :-</a:t>
            </a:r>
            <a:r>
              <a:rPr lang="ar-EG" dirty="0" smtClean="0"/>
              <a:t> </a:t>
            </a:r>
          </a:p>
          <a:p>
            <a:pPr algn="r"/>
            <a:r>
              <a:rPr lang="ar-EG" sz="2400" b="1" i="1" dirty="0" smtClean="0">
                <a:solidFill>
                  <a:schemeClr val="accent4">
                    <a:lumMod val="50000"/>
                  </a:schemeClr>
                </a:solidFill>
              </a:rPr>
              <a:t>هو شعور المتعلم بالشئ دون رؤيته من خلال حاسة اللمس .</a:t>
            </a:r>
            <a:r>
              <a:rPr lang="ar-EG" dirty="0" smtClean="0"/>
              <a:t> </a:t>
            </a:r>
          </a:p>
          <a:p>
            <a:pPr algn="r"/>
            <a:r>
              <a:rPr lang="ar-EG" sz="2400" b="1" i="1" dirty="0" smtClean="0">
                <a:solidFill>
                  <a:schemeClr val="accent6">
                    <a:lumMod val="60000"/>
                    <a:lumOff val="40000"/>
                  </a:schemeClr>
                </a:solidFill>
              </a:rPr>
              <a:t>الإدراك اللمسي أما أن يكون احتوائيا أو تكونيا ويسمي في هذة الحالة ( اللمس الأحتوائي أو التكويني ) :- </a:t>
            </a:r>
          </a:p>
          <a:p>
            <a:pPr algn="r"/>
            <a:r>
              <a:rPr lang="ar-EG" sz="2000" b="1" i="1" dirty="0">
                <a:solidFill>
                  <a:schemeClr val="accent4">
                    <a:lumMod val="40000"/>
                    <a:lumOff val="60000"/>
                  </a:schemeClr>
                </a:solidFill>
                <a:effectLst>
                  <a:outerShdw blurRad="38100" dist="38100" dir="2700000" algn="tl">
                    <a:srgbClr val="000000">
                      <a:alpha val="43137"/>
                    </a:srgbClr>
                  </a:outerShdw>
                </a:effectLst>
              </a:rPr>
              <a:t>و</a:t>
            </a:r>
            <a:r>
              <a:rPr lang="ar-EG" sz="2000" b="1" i="1" dirty="0" smtClean="0">
                <a:solidFill>
                  <a:schemeClr val="accent4">
                    <a:lumMod val="40000"/>
                    <a:lumOff val="60000"/>
                  </a:schemeClr>
                </a:solidFill>
                <a:effectLst>
                  <a:outerShdw blurRad="38100" dist="38100" dir="2700000" algn="tl">
                    <a:srgbClr val="000000">
                      <a:alpha val="43137"/>
                    </a:srgbClr>
                  </a:outerShdw>
                </a:effectLst>
              </a:rPr>
              <a:t>يعني احتواء الأشياء الصغيرة بيد واحدة أو بكلتا اليدين واستكشافها ومعرفة طبيعتها بشكل عام . </a:t>
            </a:r>
          </a:p>
          <a:p>
            <a:pPr algn="r"/>
            <a:r>
              <a:rPr lang="en-US" dirty="0" smtClean="0"/>
              <a:t>                               -:</a:t>
            </a:r>
            <a:r>
              <a:rPr lang="ar-EG" sz="2000" b="1" i="1" dirty="0" smtClean="0">
                <a:solidFill>
                  <a:schemeClr val="accent2">
                    <a:lumMod val="75000"/>
                  </a:schemeClr>
                </a:solidFill>
                <a:effectLst>
                  <a:outerShdw blurRad="38100" dist="38100" dir="2700000" algn="tl">
                    <a:srgbClr val="000000">
                      <a:alpha val="43137"/>
                    </a:srgbClr>
                  </a:outerShdw>
                </a:effectLst>
              </a:rPr>
              <a:t>وقد يكون الإدراك الحسي تحليلا جزيئا ويسمي في هذة الحالة باللمس الجزئي أو التحليلي ويعني</a:t>
            </a:r>
          </a:p>
          <a:p>
            <a:pPr algn="r"/>
            <a:r>
              <a:rPr lang="ar-EG" sz="2000" b="1" i="1" dirty="0" smtClean="0">
                <a:solidFill>
                  <a:schemeClr val="tx2">
                    <a:lumMod val="60000"/>
                    <a:lumOff val="40000"/>
                  </a:schemeClr>
                </a:solidFill>
              </a:rPr>
              <a:t>تحسس أجزاء أشياء الواحد جزءا جزءا ثم تكوين مفهوم واحد في هذة الأجزاء بعد ادراك جزيئات هذا الشئ </a:t>
            </a:r>
            <a:r>
              <a:rPr lang="ar-EG" dirty="0" smtClean="0"/>
              <a:t>.</a:t>
            </a:r>
          </a:p>
          <a:p>
            <a:pPr algn="r"/>
            <a:r>
              <a:rPr lang="en-US" dirty="0" smtClean="0"/>
              <a:t>                                               </a:t>
            </a:r>
            <a:r>
              <a:rPr lang="ar-EG" sz="2000" b="1" i="1" dirty="0" smtClean="0">
                <a:solidFill>
                  <a:schemeClr val="accent3">
                    <a:lumMod val="60000"/>
                    <a:lumOff val="40000"/>
                  </a:schemeClr>
                </a:solidFill>
              </a:rPr>
              <a:t>توجد فروق بين المكفوفين في استجابتهم اللمسية للمثيرات الجلدية ويرجع ذلك الي :</a:t>
            </a:r>
          </a:p>
          <a:p>
            <a:pPr algn="r"/>
            <a:r>
              <a:rPr lang="ar-EG" sz="2000" b="1" i="1" dirty="0" smtClean="0">
                <a:solidFill>
                  <a:schemeClr val="accent3">
                    <a:lumMod val="60000"/>
                    <a:lumOff val="40000"/>
                  </a:schemeClr>
                </a:solidFill>
              </a:rPr>
              <a:t>الممارسة المستمرة والتمرينات الشاقة المتواصلة التي يبذلها الكفيف للحصول علي درجة من درجات الاإدراك اللمسي.</a:t>
            </a:r>
          </a:p>
          <a:p>
            <a:pPr algn="r"/>
            <a:r>
              <a:rPr lang="ar-EG" sz="2000" b="1" i="1" dirty="0" smtClean="0">
                <a:solidFill>
                  <a:schemeClr val="accent3">
                    <a:lumMod val="60000"/>
                    <a:lumOff val="40000"/>
                  </a:schemeClr>
                </a:solidFill>
              </a:rPr>
              <a:t>عملية تنظيم الخبرات والمعلومات اللمسية التي تم الحصول عليها .</a:t>
            </a:r>
          </a:p>
          <a:p>
            <a:pPr algn="r"/>
            <a:r>
              <a:rPr lang="ar-EG" sz="2000" b="1" i="1" dirty="0" smtClean="0">
                <a:solidFill>
                  <a:schemeClr val="accent3">
                    <a:lumMod val="60000"/>
                    <a:lumOff val="40000"/>
                  </a:schemeClr>
                </a:solidFill>
              </a:rPr>
              <a:t>ان الفرد المبصر يحصل علي انطباعات سريعه ومباشرة عن مرئياته بينما يحصل الكفيف علي انطباعات جزئية وبطبيعه</a:t>
            </a:r>
          </a:p>
          <a:p>
            <a:pPr algn="r"/>
            <a:r>
              <a:rPr lang="ar-EG" sz="2000" b="1" i="1" dirty="0" smtClean="0">
                <a:solidFill>
                  <a:schemeClr val="accent3">
                    <a:lumMod val="60000"/>
                    <a:lumOff val="40000"/>
                  </a:schemeClr>
                </a:solidFill>
              </a:rPr>
              <a:t>عامة عن الملموسات التي تقع في نطاق يدة </a:t>
            </a:r>
          </a:p>
        </p:txBody>
      </p:sp>
    </p:spTree>
    <p:extLst>
      <p:ext uri="{BB962C8B-B14F-4D97-AF65-F5344CB8AC3E}">
        <p14:creationId xmlns:p14="http://schemas.microsoft.com/office/powerpoint/2010/main" val="2745185500"/>
      </p:ext>
    </p:extLst>
  </p:cSld>
  <p:clrMapOvr>
    <a:masterClrMapping/>
  </p:clrMapOvr>
  <p:transition spd="slow">
    <p:randomBar dir="vert"/>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977086" cy="5755422"/>
          </a:xfrm>
          <a:prstGeom prst="rect">
            <a:avLst/>
          </a:prstGeom>
          <a:noFill/>
        </p:spPr>
        <p:txBody>
          <a:bodyPr wrap="square" rtlCol="1">
            <a:spAutoFit/>
          </a:bodyPr>
          <a:lstStyle/>
          <a:p>
            <a:pPr algn="r"/>
            <a:r>
              <a:rPr lang="ar-EG" sz="2800" b="1" dirty="0" smtClean="0">
                <a:solidFill>
                  <a:srgbClr val="C00000"/>
                </a:solidFill>
              </a:rPr>
              <a:t>من الاعتبارات التي يجب مراعاتها للتدريب الحاسه اللمسية لدي الطفل المكفوف هي كالأتي :-</a:t>
            </a:r>
          </a:p>
          <a:p>
            <a:pPr algn="r"/>
            <a:r>
              <a:rPr lang="ar-EG" sz="2400" dirty="0" smtClean="0">
                <a:solidFill>
                  <a:srgbClr val="92D050"/>
                </a:solidFill>
                <a:effectLst>
                  <a:outerShdw blurRad="38100" dist="38100" dir="2700000" algn="tl">
                    <a:srgbClr val="000000">
                      <a:alpha val="43137"/>
                    </a:srgbClr>
                  </a:outerShdw>
                </a:effectLst>
              </a:rPr>
              <a:t>1- أن تعطي للطفل الكفيف الفرصة للبحث والإلمام والإحاطة بالأشياء سواء لها صوت أو ليس لها مع مراقابتها عن كثب حتي لايتعرض للأخطار .</a:t>
            </a:r>
          </a:p>
          <a:p>
            <a:pPr algn="r"/>
            <a:r>
              <a:rPr lang="en-US" sz="2400" dirty="0" smtClean="0">
                <a:solidFill>
                  <a:srgbClr val="92D050"/>
                </a:solidFill>
                <a:effectLst>
                  <a:outerShdw blurRad="38100" dist="38100" dir="2700000" algn="tl">
                    <a:srgbClr val="000000">
                      <a:alpha val="43137"/>
                    </a:srgbClr>
                  </a:outerShdw>
                </a:effectLst>
              </a:rPr>
              <a:t> </a:t>
            </a:r>
            <a:r>
              <a:rPr lang="ar-EG" sz="2400" dirty="0" smtClean="0">
                <a:solidFill>
                  <a:srgbClr val="92D050"/>
                </a:solidFill>
                <a:effectLst>
                  <a:outerShdw blurRad="38100" dist="38100" dir="2700000" algn="tl">
                    <a:srgbClr val="000000">
                      <a:alpha val="43137"/>
                    </a:srgbClr>
                  </a:outerShdw>
                </a:effectLst>
              </a:rPr>
              <a:t>2- عندما تقدم شيئا للطفل الكفيف يجب أن تتضع في يده حتي يتعود علي استخدام الأيدي في التعرف علي الأشياء </a:t>
            </a:r>
          </a:p>
          <a:p>
            <a:pPr algn="r"/>
            <a:r>
              <a:rPr lang="ar-EG" sz="2400" dirty="0" smtClean="0">
                <a:solidFill>
                  <a:srgbClr val="92D050"/>
                </a:solidFill>
                <a:effectLst>
                  <a:outerShdw blurRad="38100" dist="38100" dir="2700000" algn="tl">
                    <a:srgbClr val="000000">
                      <a:alpha val="43137"/>
                    </a:srgbClr>
                  </a:outerShdw>
                </a:effectLst>
              </a:rPr>
              <a:t>3- يجب أن يقترن تقديم الأشياء للكفيف وخاصه فى يده بشرح موجز عن طبيعتها وصفاتها وأهميتها وأحجامها وحرارتها </a:t>
            </a:r>
          </a:p>
          <a:p>
            <a:pPr algn="r"/>
            <a:r>
              <a:rPr lang="ar-EG" sz="2400" dirty="0" smtClean="0">
                <a:solidFill>
                  <a:srgbClr val="92D050"/>
                </a:solidFill>
                <a:effectLst>
                  <a:outerShdw blurRad="38100" dist="38100" dir="2700000" algn="tl">
                    <a:srgbClr val="000000">
                      <a:alpha val="43137"/>
                    </a:srgbClr>
                  </a:outerShdw>
                </a:effectLst>
              </a:rPr>
              <a:t>4- يمكن أن تلجأ الأسره الى أسلوب المناقشه عند تدريب حاسه اللمس لدى  طفلها الكفيف كأن تضع بين يديه شيئين مختلفين </a:t>
            </a:r>
          </a:p>
          <a:p>
            <a:pPr algn="r"/>
            <a:r>
              <a:rPr lang="ar-EG" sz="2400" dirty="0" smtClean="0">
                <a:solidFill>
                  <a:srgbClr val="92D050"/>
                </a:solidFill>
                <a:effectLst>
                  <a:outerShdw blurRad="38100" dist="38100" dir="2700000" algn="tl">
                    <a:srgbClr val="000000">
                      <a:alpha val="43137"/>
                    </a:srgbClr>
                  </a:outerShdw>
                </a:effectLst>
              </a:rPr>
              <a:t>إن إدراك الكفيف  يتطور بالوعى والأنتباه للمثير الحسى تبعا لطبيعه ملمسه وحرارته أو اهتزاز سطحه وتنوع محتوياته,إضافه الى أنه يستوعب شكل الشى الملموس عندما تمسك يداه به ؛ إذاأن حمل الشىء ياليدين يساعد الطفل الكفيف على أكتشاف وتمييز عناصره وكذلك معرفه ثقله ووزنه وكتلته ، ويعتبر كل ذلك تمهيد لتعليمه (برايل ) فى القراءه والكتابه وذلك لأن معرفته برموز برايل من خلال اللمس تعد مهاره معقده ترتبط بالناحيه التجريديه </a:t>
            </a:r>
            <a:endParaRPr lang="ar-EG" sz="2400" dirty="0">
              <a:solidFill>
                <a:srgbClr val="92D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4627291"/>
      </p:ext>
    </p:extLst>
  </p:cSld>
  <p:clrMapOvr>
    <a:masterClrMapping/>
  </p:clrMapOvr>
  <p:transition spd="slow">
    <p:pull/>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61585"/>
            <a:ext cx="7467600" cy="4462760"/>
          </a:xfrm>
          <a:prstGeom prst="rect">
            <a:avLst/>
          </a:prstGeom>
          <a:noFill/>
        </p:spPr>
        <p:txBody>
          <a:bodyPr wrap="square" rtlCol="1">
            <a:spAutoFit/>
          </a:bodyPr>
          <a:lstStyle/>
          <a:p>
            <a:pPr algn="r"/>
            <a:r>
              <a:rPr lang="ar-EG" sz="2400" b="1" dirty="0" smtClean="0"/>
              <a:t>بدائل المناهج المختلفه لذوى الأحتياجات الخاصه حسب حاله واحتياج </a:t>
            </a:r>
            <a:endParaRPr lang="en-US" sz="2400" b="1" dirty="0" smtClean="0"/>
          </a:p>
          <a:p>
            <a:pPr algn="r"/>
            <a:r>
              <a:rPr lang="ar-EG" sz="2400" b="1" dirty="0" smtClean="0"/>
              <a:t>كل طالب – طرق تعديل المنهج وأنشطته :-</a:t>
            </a:r>
          </a:p>
          <a:p>
            <a:pPr algn="r"/>
            <a:r>
              <a:rPr lang="en-US" sz="2000" dirty="0">
                <a:solidFill>
                  <a:srgbClr val="92D050"/>
                </a:solidFill>
              </a:rPr>
              <a:t> </a:t>
            </a:r>
            <a:r>
              <a:rPr lang="en-US" sz="2000" dirty="0" smtClean="0">
                <a:solidFill>
                  <a:srgbClr val="92D050"/>
                </a:solidFill>
              </a:rPr>
              <a:t>              </a:t>
            </a:r>
            <a:r>
              <a:rPr lang="ar-EG" sz="2000" dirty="0" smtClean="0">
                <a:solidFill>
                  <a:srgbClr val="92D050"/>
                </a:solidFill>
              </a:rPr>
              <a:t> </a:t>
            </a:r>
            <a:r>
              <a:rPr lang="ar-EG" sz="2800" b="1" dirty="0" smtClean="0">
                <a:solidFill>
                  <a:srgbClr val="92D050"/>
                </a:solidFill>
              </a:rPr>
              <a:t>ثانيا :- المناهج بالنسبه للمعاقين بصريا </a:t>
            </a:r>
          </a:p>
          <a:p>
            <a:pPr algn="r"/>
            <a:r>
              <a:rPr lang="ar-EG" sz="2400" b="1" dirty="0" smtClean="0"/>
              <a:t>بما </a:t>
            </a:r>
            <a:r>
              <a:rPr lang="ar-EG" sz="2000" b="1" dirty="0" smtClean="0"/>
              <a:t>أن ضعاف البصر  يعدون مبدئيا مبصرين ، فإن المنهج والطرق التعليميه المتبعه مع غيرهم يمكن تطبيقها عليهم 0ولقد أثبتت  الخبره التعليميه أنه بإستخدام الوسائل التعليميه والتكنولوجيه المناسبه ،وكذلك مراعاه ما ما يفرضه ضعف البصر على الطفل من تحديدوقصور يمكن للمدرسه مساعدته وإرشاده لما يتناسب مع قدراته ، ممايسهم فى تمكن الطلاب من الأشتراك بشكل إيجابى فى الأنشطه الصفيه واللأصفيه</a:t>
            </a:r>
          </a:p>
          <a:p>
            <a:pPr algn="r"/>
            <a:r>
              <a:rPr lang="ar-EG" sz="2400" b="1" dirty="0" smtClean="0">
                <a:solidFill>
                  <a:srgbClr val="FFFF00"/>
                </a:solidFill>
              </a:rPr>
              <a:t>طرق تعديل المنهج وأنشطه التدريس اليوميه :- </a:t>
            </a:r>
          </a:p>
          <a:p>
            <a:pPr algn="r"/>
            <a:r>
              <a:rPr lang="ar-EG" sz="2000" b="1" dirty="0" smtClean="0"/>
              <a:t>مما يساعد المدرسه على القيام بإجراء تعديلات لأنشطه ووسائل وطرق واستراتيجات التعليم والتعلم , وذلك من أجل تلبيه الاحتياجات الفرديه ورفع المستوى أداء الطلاب فى غرفه الدراسه  ويتم ذلك بطريقه سليمه تتناسب مع قدرات المعاق بصريا  ومن هنا يجب التعرف على قدرات وميول ومهارات الطلاب المكفوفيين </a:t>
            </a:r>
            <a:endParaRPr lang="ar-EG" sz="1600" b="1" dirty="0"/>
          </a:p>
        </p:txBody>
      </p:sp>
    </p:spTree>
    <p:extLst>
      <p:ext uri="{BB962C8B-B14F-4D97-AF65-F5344CB8AC3E}">
        <p14:creationId xmlns:p14="http://schemas.microsoft.com/office/powerpoint/2010/main" val="3046596237"/>
      </p:ext>
    </p:extLst>
  </p:cSld>
  <p:clrMapOvr>
    <a:masterClrMapping/>
  </p:clrMapOvr>
  <mc:AlternateContent xmlns:mc="http://schemas.openxmlformats.org/markup-compatibility/2006" xmlns:p14="http://schemas.microsoft.com/office/powerpoint/2010/main">
    <mc:Choice Requires="p14">
      <p:transition spd="slow">
        <p14:flash/>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76143"/>
            <a:ext cx="7315200" cy="5786199"/>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r"/>
            <a:r>
              <a:rPr lang="ar-EG" sz="2400" b="1" u="sng" dirty="0" smtClean="0">
                <a:solidFill>
                  <a:srgbClr val="FF0000"/>
                </a:solidFill>
                <a:effectLst>
                  <a:outerShdw blurRad="38100" dist="38100" dir="2700000" algn="tl">
                    <a:srgbClr val="000000">
                      <a:alpha val="43137"/>
                    </a:srgbClr>
                  </a:outerShdw>
                </a:effectLst>
              </a:rPr>
              <a:t>وبالنسبه لتعليم وتعلم الدراسات الإجتماعيه  للمعاقين بصريا :-</a:t>
            </a:r>
          </a:p>
          <a:p>
            <a:pPr algn="r"/>
            <a:endParaRPr lang="ar-EG" sz="2400" dirty="0" smtClean="0">
              <a:solidFill>
                <a:srgbClr val="FF0000"/>
              </a:solidFill>
              <a:effectLst>
                <a:outerShdw blurRad="38100" dist="38100" dir="2700000" algn="tl">
                  <a:srgbClr val="000000">
                    <a:alpha val="43137"/>
                  </a:srgbClr>
                </a:outerShdw>
              </a:effectLst>
            </a:endParaRPr>
          </a:p>
          <a:p>
            <a:pPr algn="r"/>
            <a:r>
              <a:rPr lang="ar-EG" sz="2300" b="1" dirty="0" smtClean="0">
                <a:solidFill>
                  <a:schemeClr val="bg1">
                    <a:lumMod val="75000"/>
                    <a:lumOff val="25000"/>
                  </a:schemeClr>
                </a:solidFill>
              </a:rPr>
              <a:t>يتضمن تعليم وتعلم الدراسات الإجتماعيه ماده ( التاريخ – الجغرافيا – التربيه الوطنيه – العلوم الأجتماعيه )</a:t>
            </a:r>
          </a:p>
          <a:p>
            <a:pPr algn="r"/>
            <a:r>
              <a:rPr lang="ar-EG" sz="2300" b="1" dirty="0" smtClean="0">
                <a:solidFill>
                  <a:schemeClr val="bg1">
                    <a:lumMod val="75000"/>
                    <a:lumOff val="25000"/>
                  </a:schemeClr>
                </a:solidFill>
              </a:rPr>
              <a:t>لما أن هذه المواد تحتاج الى قراءات عديده , أصبح من الواجب توفيرالمساعدات الإضافيه  فى المراحل الأولى وتصبح ضروره لصفوف المتوسطه والعليا  وعلى اى حال فأنه توجد بعض الكتب للطلاب بالحروف الكبيره والبارزه للقرارت الإضافيه كما تعتبر الوسائط التكنولوجيه مصادر مهمه فى هذا المجال وكذلك الإلكترونيه  الناطقه والتسيجلات الرقميه  الحديثه والكمبيوتريه   والتسيجلات المختلفه والأشرطه </a:t>
            </a:r>
            <a:r>
              <a:rPr lang="en-US" sz="2300" b="1" dirty="0" smtClean="0">
                <a:solidFill>
                  <a:schemeClr val="bg1">
                    <a:lumMod val="75000"/>
                    <a:lumOff val="25000"/>
                  </a:schemeClr>
                </a:solidFill>
              </a:rPr>
              <a:t>CD-ROM</a:t>
            </a:r>
            <a:r>
              <a:rPr lang="ar-EG" sz="2300" b="1" dirty="0" smtClean="0">
                <a:solidFill>
                  <a:schemeClr val="bg1">
                    <a:lumMod val="75000"/>
                    <a:lumOff val="25000"/>
                  </a:schemeClr>
                </a:solidFill>
              </a:rPr>
              <a:t>الناطق وهى من الوسائط التعليميه ذات قيمه  كبيره ويجب أن توفر للطلاب المكفوفين</a:t>
            </a:r>
          </a:p>
          <a:p>
            <a:pPr algn="r"/>
            <a:r>
              <a:rPr lang="ar-EG" sz="2300" b="1" dirty="0" smtClean="0">
                <a:solidFill>
                  <a:schemeClr val="bg1">
                    <a:lumMod val="75000"/>
                    <a:lumOff val="25000"/>
                  </a:schemeClr>
                </a:solidFill>
              </a:rPr>
              <a:t>كما أن للنشاط والرحلات المدرسيه أهميه كبرى فى تعليم الدراسات الإجتماعيه لذا وجب الأهتمام بها حتى لايقتصر تعليم المكفوف على الكتاب المدرسى , حين القيام برحله ميدانيه لا قيد المعلم القدير نشاط الطفل </a:t>
            </a:r>
            <a:r>
              <a:rPr lang="en-US" sz="2300" b="1" dirty="0" smtClean="0">
                <a:solidFill>
                  <a:schemeClr val="bg1">
                    <a:lumMod val="75000"/>
                    <a:lumOff val="25000"/>
                  </a:schemeClr>
                </a:solidFill>
              </a:rPr>
              <a:t> </a:t>
            </a:r>
            <a:r>
              <a:rPr lang="ar-EG" sz="2300" b="1" dirty="0" smtClean="0">
                <a:solidFill>
                  <a:schemeClr val="bg1">
                    <a:lumMod val="75000"/>
                    <a:lumOff val="25000"/>
                  </a:schemeClr>
                </a:solidFill>
              </a:rPr>
              <a:t>لمكفوف , بل يسمح له باكتشاف الأشياء من حوله والمواقف المحيطه , حيث يكتسب الطفل إحساسا بالحجم والماده والشكل عن طريق لمس الأشياء </a:t>
            </a:r>
            <a:endParaRPr lang="ar-EG" sz="2300" b="1" dirty="0">
              <a:solidFill>
                <a:schemeClr val="bg1">
                  <a:lumMod val="75000"/>
                  <a:lumOff val="25000"/>
                </a:schemeClr>
              </a:solidFill>
            </a:endParaRPr>
          </a:p>
        </p:txBody>
      </p:sp>
    </p:spTree>
    <p:extLst>
      <p:ext uri="{BB962C8B-B14F-4D97-AF65-F5344CB8AC3E}">
        <p14:creationId xmlns:p14="http://schemas.microsoft.com/office/powerpoint/2010/main" val="727588149"/>
      </p:ext>
    </p:extLst>
  </p:cSld>
  <p:clrMapOvr>
    <a:masterClrMapping/>
  </p:clrMapOvr>
  <mc:AlternateContent xmlns:mc="http://schemas.openxmlformats.org/markup-compatibility/2006" xmlns:p14="http://schemas.microsoft.com/office/powerpoint/2010/main">
    <mc:Choice Requires="p14">
      <p:transition p14:dur="100">
        <p:cut/>
        <p:sndAc>
          <p:stSnd>
            <p:snd r:embed="rId2" name="chimes.wav"/>
          </p:stSnd>
        </p:sndAc>
      </p:transition>
    </mc:Choice>
    <mc:Fallback xmlns="">
      <p:transition>
        <p:cut/>
        <p:sndAc>
          <p:stSnd>
            <p:snd r:embed="rId3" name="chimes.wav"/>
          </p:stSnd>
        </p:sndAc>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TotalTime>
  <Words>1392</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تعليم وتعلم الدراسات الإجتماعيه للمعاقين بصريا </vt:lpstr>
      <vt:lpstr>مقدمه </vt:lpstr>
      <vt:lpstr>هل مقدار حاسه اللمس والشم والتذوق والسمع عند التلميذ المكفوف هى نفسها التى عند التلميذ العادى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تعليم وتعلم الدراسات الإجتماعيه للمعاقين بصريا</dc:title>
  <dc:creator>Ghazal</dc:creator>
  <cp:lastModifiedBy>dr.hany</cp:lastModifiedBy>
  <cp:revision>30</cp:revision>
  <dcterms:created xsi:type="dcterms:W3CDTF">2006-08-16T00:00:00Z</dcterms:created>
  <dcterms:modified xsi:type="dcterms:W3CDTF">2020-03-25T23:16:46Z</dcterms:modified>
</cp:coreProperties>
</file>